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0" r:id="rId3"/>
    <p:sldId id="311" r:id="rId4"/>
    <p:sldId id="312" r:id="rId5"/>
    <p:sldId id="275" r:id="rId6"/>
    <p:sldId id="313" r:id="rId7"/>
    <p:sldId id="314" r:id="rId8"/>
    <p:sldId id="276" r:id="rId9"/>
    <p:sldId id="317" r:id="rId10"/>
    <p:sldId id="318" r:id="rId11"/>
    <p:sldId id="277" r:id="rId12"/>
    <p:sldId id="319" r:id="rId13"/>
    <p:sldId id="320" r:id="rId14"/>
    <p:sldId id="321" r:id="rId15"/>
    <p:sldId id="278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25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8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5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0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8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6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3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0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1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0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9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2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15E7-67D2-4EF8-B2CE-97B8A1E48D4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9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7655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Monthly Update on 2018-2019 WRAP </a:t>
            </a:r>
            <a:r>
              <a:rPr lang="en-US" dirty="0"/>
              <a:t>Workplan</a:t>
            </a:r>
            <a:br>
              <a:rPr lang="en-US" dirty="0"/>
            </a:br>
            <a:r>
              <a:rPr lang="en-US" sz="4400" dirty="0" smtClean="0"/>
              <a:t>August 28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, </a:t>
            </a:r>
            <a:r>
              <a:rPr lang="en-US" sz="4400" dirty="0" smtClean="0"/>
              <a:t>2019</a:t>
            </a:r>
            <a:br>
              <a:rPr lang="en-US" sz="4400" dirty="0" smtClean="0"/>
            </a:br>
            <a:r>
              <a:rPr lang="en-US" sz="4400" dirty="0" smtClean="0"/>
              <a:t>TSC and Work Group Co-Chairs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376969"/>
            <a:ext cx="9144000" cy="1626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mtClean="0"/>
              <a:t>Tribal Data WG</a:t>
            </a:r>
          </a:p>
          <a:p>
            <a:pPr algn="l"/>
            <a:r>
              <a:rPr lang="en-US" smtClean="0"/>
              <a:t>Fire and Smoke WG</a:t>
            </a:r>
          </a:p>
          <a:p>
            <a:pPr algn="l"/>
            <a:r>
              <a:rPr lang="en-US" smtClean="0"/>
              <a:t>Oil and Gas WG</a:t>
            </a:r>
          </a:p>
          <a:p>
            <a:pPr algn="l"/>
            <a:r>
              <a:rPr lang="en-US" smtClean="0"/>
              <a:t>Regional Technical Operations WG</a:t>
            </a:r>
          </a:p>
          <a:p>
            <a:pPr algn="l"/>
            <a:r>
              <a:rPr lang="en-US" smtClean="0"/>
              <a:t>Regional Haze Planning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6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OGWG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193" y="1164658"/>
            <a:ext cx="11341509" cy="5693342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August 6 &amp; 20 </a:t>
            </a:r>
            <a:r>
              <a:rPr lang="en-US" dirty="0">
                <a:solidFill>
                  <a:schemeClr val="accent1"/>
                </a:solidFill>
              </a:rPr>
              <a:t>– Project Management Team </a:t>
            </a:r>
            <a:r>
              <a:rPr lang="en-US" dirty="0" smtClean="0">
                <a:solidFill>
                  <a:schemeClr val="accent1"/>
                </a:solidFill>
              </a:rPr>
              <a:t>Calls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Coordinate and PMT feedback with Ramboll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August 9 &amp; 19 </a:t>
            </a:r>
            <a:r>
              <a:rPr lang="en-US" dirty="0">
                <a:solidFill>
                  <a:schemeClr val="accent1"/>
                </a:solidFill>
              </a:rPr>
              <a:t>– Colorado 2014/2016 O&amp;G EI </a:t>
            </a:r>
            <a:r>
              <a:rPr lang="en-US" dirty="0" smtClean="0">
                <a:solidFill>
                  <a:schemeClr val="accent1"/>
                </a:solidFill>
              </a:rPr>
              <a:t>Calls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Sept</a:t>
            </a:r>
            <a:r>
              <a:rPr lang="en-US" dirty="0">
                <a:solidFill>
                  <a:schemeClr val="accent1"/>
                </a:solidFill>
              </a:rPr>
              <a:t>. 3 &amp; </a:t>
            </a:r>
            <a:r>
              <a:rPr lang="en-US" dirty="0" smtClean="0">
                <a:solidFill>
                  <a:schemeClr val="accent1"/>
                </a:solidFill>
              </a:rPr>
              <a:t>17, Oct. 6 </a:t>
            </a:r>
            <a:r>
              <a:rPr lang="en-US" dirty="0">
                <a:solidFill>
                  <a:schemeClr val="accent1"/>
                </a:solidFill>
              </a:rPr>
              <a:t>– Project Management Team Calls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October 8 </a:t>
            </a:r>
            <a:r>
              <a:rPr lang="en-US" dirty="0">
                <a:solidFill>
                  <a:schemeClr val="accent1"/>
                </a:solidFill>
              </a:rPr>
              <a:t>– OGWG Bi-Monthly Call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OGWG and PMT review and feedback on draft work </a:t>
            </a:r>
            <a:r>
              <a:rPr lang="en-US" dirty="0" smtClean="0">
                <a:solidFill>
                  <a:schemeClr val="accent1"/>
                </a:solidFill>
              </a:rPr>
              <a:t>products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Sept. </a:t>
            </a:r>
            <a:r>
              <a:rPr lang="en-US" dirty="0">
                <a:solidFill>
                  <a:schemeClr val="accent1"/>
                </a:solidFill>
              </a:rPr>
              <a:t>6-16 </a:t>
            </a:r>
            <a:r>
              <a:rPr lang="en-US" dirty="0" smtClean="0">
                <a:solidFill>
                  <a:schemeClr val="accent1"/>
                </a:solidFill>
              </a:rPr>
              <a:t>Forecast “Continuation </a:t>
            </a:r>
            <a:r>
              <a:rPr lang="en-US" dirty="0">
                <a:solidFill>
                  <a:schemeClr val="accent1"/>
                </a:solidFill>
              </a:rPr>
              <a:t>of Historical Trends” Scenario </a:t>
            </a:r>
            <a:r>
              <a:rPr lang="en-US" dirty="0" smtClean="0">
                <a:solidFill>
                  <a:schemeClr val="accent1"/>
                </a:solidFill>
              </a:rPr>
              <a:t>Draft Report &amp; Spreadsheet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Coordination with RHPWG Control Measures Subcommittee</a:t>
            </a:r>
          </a:p>
          <a:p>
            <a:r>
              <a:rPr lang="en-US" dirty="0"/>
              <a:t>Coordination (External to WRAP) Occurring / Needed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EPA’s 2016 Modeling </a:t>
            </a:r>
            <a:r>
              <a:rPr lang="en-US" dirty="0" smtClean="0">
                <a:solidFill>
                  <a:schemeClr val="accent1"/>
                </a:solidFill>
              </a:rPr>
              <a:t>Platform Collaborative </a:t>
            </a:r>
            <a:r>
              <a:rPr lang="en-US" dirty="0">
                <a:solidFill>
                  <a:schemeClr val="accent1"/>
                </a:solidFill>
              </a:rPr>
              <a:t>– availability of OGWG </a:t>
            </a:r>
            <a:r>
              <a:rPr lang="en-US" dirty="0" smtClean="0">
                <a:solidFill>
                  <a:schemeClr val="accent1"/>
                </a:solidFill>
              </a:rPr>
              <a:t>baseline &amp; future </a:t>
            </a:r>
            <a:r>
              <a:rPr lang="en-US" dirty="0">
                <a:solidFill>
                  <a:schemeClr val="accent1"/>
                </a:solidFill>
              </a:rPr>
              <a:t>inventory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2017 NEI – account for inventory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99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Technical Operations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85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96491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RTOWG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1" y="1163782"/>
            <a:ext cx="11306694" cy="5212080"/>
          </a:xfrm>
        </p:spPr>
        <p:txBody>
          <a:bodyPr>
            <a:noAutofit/>
          </a:bodyPr>
          <a:lstStyle/>
          <a:p>
            <a:r>
              <a:rPr lang="en-US" sz="3200" dirty="0" smtClean="0"/>
              <a:t>Workplan Progress over the Last Month </a:t>
            </a:r>
          </a:p>
          <a:p>
            <a:pPr lvl="1"/>
            <a:r>
              <a:rPr lang="en-US" dirty="0" smtClean="0"/>
              <a:t>Coordination with contractor on modeling progress for 2014v2</a:t>
            </a:r>
          </a:p>
          <a:p>
            <a:pPr lvl="2"/>
            <a:r>
              <a:rPr lang="en-US" dirty="0" smtClean="0"/>
              <a:t>Calls on 8/1 and 8/5</a:t>
            </a:r>
          </a:p>
          <a:p>
            <a:pPr lvl="1"/>
            <a:r>
              <a:rPr lang="en-US" dirty="0" smtClean="0"/>
              <a:t>Updates to emission inventory for 2014v2 shakeout simulation</a:t>
            </a:r>
          </a:p>
          <a:p>
            <a:pPr lvl="2"/>
            <a:r>
              <a:rPr lang="en-US" dirty="0" smtClean="0"/>
              <a:t>Replacement of CA emissions</a:t>
            </a:r>
          </a:p>
          <a:p>
            <a:pPr lvl="2"/>
            <a:r>
              <a:rPr lang="en-US" dirty="0" smtClean="0"/>
              <a:t>Webinar on 8/15</a:t>
            </a:r>
          </a:p>
          <a:p>
            <a:pPr lvl="1"/>
            <a:r>
              <a:rPr lang="en-US" dirty="0" smtClean="0"/>
              <a:t>Bi-weekly RTOWG co-chair coordination calls</a:t>
            </a:r>
          </a:p>
        </p:txBody>
      </p:sp>
    </p:spTree>
    <p:extLst>
      <p:ext uri="{BB962C8B-B14F-4D97-AF65-F5344CB8AC3E}">
        <p14:creationId xmlns:p14="http://schemas.microsoft.com/office/powerpoint/2010/main" val="2533939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96491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RTOWG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1" y="1163782"/>
            <a:ext cx="11306694" cy="5212080"/>
          </a:xfrm>
        </p:spPr>
        <p:txBody>
          <a:bodyPr>
            <a:noAutofit/>
          </a:bodyPr>
          <a:lstStyle/>
          <a:p>
            <a:r>
              <a:rPr lang="en-US" dirty="0" err="1" smtClean="0"/>
              <a:t>Workplan</a:t>
            </a:r>
            <a:r>
              <a:rPr lang="en-US" dirty="0" smtClean="0"/>
              <a:t> Tasks for the Next Two Months</a:t>
            </a:r>
          </a:p>
          <a:p>
            <a:pPr lvl="1"/>
            <a:r>
              <a:rPr lang="en-US" dirty="0" smtClean="0"/>
              <a:t>Revised schedule for “Phase III” modeling deliverables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7188" t="27071" r="29063" b="27037"/>
          <a:stretch/>
        </p:blipFill>
        <p:spPr>
          <a:xfrm>
            <a:off x="1234093" y="2128693"/>
            <a:ext cx="8001000" cy="472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75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16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RTOWG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193" y="1358957"/>
            <a:ext cx="11024062" cy="5050156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/>
              <a:t>HAQAST Regional Haze call on 8/5</a:t>
            </a:r>
          </a:p>
          <a:p>
            <a:pPr lvl="1"/>
            <a:r>
              <a:rPr lang="en-US" dirty="0"/>
              <a:t>RTOWG monthly call on 8/6</a:t>
            </a:r>
          </a:p>
          <a:p>
            <a:pPr lvl="1"/>
            <a:r>
              <a:rPr lang="en-US" dirty="0" smtClean="0"/>
              <a:t>Participation </a:t>
            </a:r>
            <a:r>
              <a:rPr lang="en-US" dirty="0"/>
              <a:t>on RHPWG (8/6) and OGWG (8/13) </a:t>
            </a:r>
            <a:r>
              <a:rPr lang="en-US" dirty="0" smtClean="0"/>
              <a:t>calls</a:t>
            </a:r>
          </a:p>
          <a:p>
            <a:pPr lvl="1"/>
            <a:r>
              <a:rPr lang="en-US" dirty="0"/>
              <a:t>HAQAST Background Ozone call on </a:t>
            </a:r>
            <a:r>
              <a:rPr lang="en-US" dirty="0" smtClean="0"/>
              <a:t>8/14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Workplan</a:t>
            </a:r>
            <a:r>
              <a:rPr lang="en-US" dirty="0" smtClean="0"/>
              <a:t> Coordination Needed over the Next Two Months</a:t>
            </a:r>
          </a:p>
          <a:p>
            <a:pPr lvl="1"/>
            <a:r>
              <a:rPr lang="en-US" dirty="0"/>
              <a:t>RTOWG </a:t>
            </a:r>
            <a:r>
              <a:rPr lang="en-US" dirty="0" smtClean="0"/>
              <a:t>calls:  9/10, 10/15, 11/12</a:t>
            </a:r>
          </a:p>
          <a:p>
            <a:pPr lvl="1"/>
            <a:r>
              <a:rPr lang="en-US" dirty="0" smtClean="0"/>
              <a:t>Emission inventory updates for 2028:  mobile, EGU’s</a:t>
            </a:r>
          </a:p>
          <a:p>
            <a:pPr lvl="1"/>
            <a:r>
              <a:rPr lang="en-US" dirty="0" smtClean="0"/>
              <a:t>Coordination calls with </a:t>
            </a:r>
            <a:r>
              <a:rPr lang="en-US" dirty="0" err="1" smtClean="0"/>
              <a:t>Ramboll</a:t>
            </a:r>
            <a:r>
              <a:rPr lang="en-US" dirty="0" smtClean="0"/>
              <a:t> for completion of Phase III modeling deliverables by October </a:t>
            </a:r>
          </a:p>
          <a:p>
            <a:pPr lvl="1"/>
            <a:r>
              <a:rPr lang="en-US" dirty="0" smtClean="0"/>
              <a:t>Preparation of representative baseline emissions</a:t>
            </a:r>
          </a:p>
        </p:txBody>
      </p:sp>
    </p:spTree>
    <p:extLst>
      <p:ext uri="{BB962C8B-B14F-4D97-AF65-F5344CB8AC3E}">
        <p14:creationId xmlns:p14="http://schemas.microsoft.com/office/powerpoint/2010/main" val="522935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Haze Planning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79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904214"/>
            <a:ext cx="10515600" cy="4801385"/>
          </a:xfrm>
        </p:spPr>
        <p:txBody>
          <a:bodyPr>
            <a:normAutofit fontScale="92500"/>
          </a:bodyPr>
          <a:lstStyle/>
          <a:p>
            <a:r>
              <a:rPr lang="en-US" dirty="0"/>
              <a:t>Workplan Progress and Coordination over the Last Month</a:t>
            </a:r>
          </a:p>
          <a:p>
            <a:pPr lvl="1"/>
            <a:r>
              <a:rPr lang="en-US" dirty="0"/>
              <a:t>Coordinated with </a:t>
            </a:r>
            <a:r>
              <a:rPr lang="en-US" dirty="0" smtClean="0"/>
              <a:t>C&amp;GP, EI&amp;MP </a:t>
            </a:r>
            <a:r>
              <a:rPr lang="en-US" dirty="0"/>
              <a:t>Subcommittees to present task updates on monthly call </a:t>
            </a:r>
            <a:r>
              <a:rPr lang="en-US" dirty="0" smtClean="0"/>
              <a:t>(August 6, </a:t>
            </a:r>
            <a:r>
              <a:rPr lang="en-US" dirty="0"/>
              <a:t>2019)</a:t>
            </a:r>
          </a:p>
          <a:p>
            <a:pPr lvl="1"/>
            <a:r>
              <a:rPr lang="en-US" dirty="0"/>
              <a:t>Coordinated with </a:t>
            </a:r>
            <a:r>
              <a:rPr lang="en-US" dirty="0" smtClean="0"/>
              <a:t>RTO </a:t>
            </a:r>
            <a:r>
              <a:rPr lang="en-US" dirty="0"/>
              <a:t>Workgroup </a:t>
            </a:r>
            <a:r>
              <a:rPr lang="en-US" dirty="0" smtClean="0"/>
              <a:t>on Regional Haze modeling progress and an updated modeling timeline</a:t>
            </a:r>
          </a:p>
          <a:p>
            <a:pPr lvl="1"/>
            <a:r>
              <a:rPr lang="en-US" dirty="0" smtClean="0"/>
              <a:t>Coordinated with NPS about the Q/d work they sent to states</a:t>
            </a:r>
            <a:endParaRPr lang="en-US" dirty="0"/>
          </a:p>
          <a:p>
            <a:pPr>
              <a:spcBef>
                <a:spcPts val="3000"/>
              </a:spcBef>
            </a:pPr>
            <a:r>
              <a:rPr lang="en-US" dirty="0"/>
              <a:t>Workplan tasks and Coordination for the Next Two Months</a:t>
            </a:r>
          </a:p>
          <a:p>
            <a:pPr lvl="1"/>
            <a:r>
              <a:rPr lang="en-US" dirty="0"/>
              <a:t>Final review of and consensus on the WRAP Communication </a:t>
            </a:r>
            <a:r>
              <a:rPr lang="en-US" dirty="0" smtClean="0"/>
              <a:t>Framework (September)</a:t>
            </a:r>
            <a:endParaRPr lang="en-US" dirty="0"/>
          </a:p>
          <a:p>
            <a:pPr lvl="1"/>
            <a:r>
              <a:rPr lang="en-US" dirty="0"/>
              <a:t>Development of Regional Haze in the West Storyboard</a:t>
            </a:r>
          </a:p>
          <a:p>
            <a:pPr lvl="1"/>
            <a:r>
              <a:rPr lang="en-US" dirty="0"/>
              <a:t>Coordinate ongoing discussions of controls and modeling – both require states to consult with sources</a:t>
            </a:r>
          </a:p>
          <a:p>
            <a:pPr lvl="1"/>
            <a:r>
              <a:rPr lang="en-US" dirty="0"/>
              <a:t>Next milestone webinar planned for </a:t>
            </a:r>
            <a:r>
              <a:rPr lang="en-US" dirty="0" smtClean="0"/>
              <a:t>October 3</a:t>
            </a:r>
            <a:endParaRPr lang="en-US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B7ECC2FE-BB8A-4444-ABDC-49EDF61E285D}"/>
              </a:ext>
            </a:extLst>
          </p:cNvPr>
          <p:cNvSpPr txBox="1">
            <a:spLocks/>
          </p:cNvSpPr>
          <p:nvPr/>
        </p:nvSpPr>
        <p:spPr>
          <a:xfrm>
            <a:off x="838200" y="4368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Workplan Progress &amp; Coordination by </a:t>
            </a:r>
            <a:br>
              <a:rPr lang="en-US" dirty="0"/>
            </a:br>
            <a:r>
              <a:rPr lang="en-US" dirty="0">
                <a:solidFill>
                  <a:srgbClr val="9966FF"/>
                </a:solidFill>
              </a:rPr>
              <a:t>Regional Haze Planning Work Group</a:t>
            </a:r>
          </a:p>
        </p:txBody>
      </p:sp>
    </p:spTree>
    <p:extLst>
      <p:ext uri="{BB962C8B-B14F-4D97-AF65-F5344CB8AC3E}">
        <p14:creationId xmlns:p14="http://schemas.microsoft.com/office/powerpoint/2010/main" val="3632224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Control Measures Subcommittee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/>
              <a:t>Discussed the relationship between state-specific point source thresholds and  the challenges for considering O&amp;G Area Sources in the 4-factor review process</a:t>
            </a:r>
          </a:p>
          <a:p>
            <a:pPr lvl="1"/>
            <a:r>
              <a:rPr lang="en-US" dirty="0" smtClean="0"/>
              <a:t>State-specific updates on four-factor work</a:t>
            </a:r>
            <a:endParaRPr lang="en-US" dirty="0"/>
          </a:p>
          <a:p>
            <a:r>
              <a:rPr lang="en-US" dirty="0" err="1" smtClean="0"/>
              <a:t>Workplan</a:t>
            </a:r>
            <a:r>
              <a:rPr lang="en-US" dirty="0" smtClean="0"/>
              <a:t> Tasks for the Next Two Months</a:t>
            </a:r>
          </a:p>
          <a:p>
            <a:pPr lvl="1"/>
            <a:r>
              <a:rPr lang="en-US" dirty="0" smtClean="0"/>
              <a:t>Plan to discuss the evaluation of mobile sources, other area sources and how to analyze EGU retirements on the next call scheduled for Sept 23</a:t>
            </a:r>
            <a:r>
              <a:rPr lang="en-US" baseline="30000" dirty="0" smtClean="0"/>
              <a:t>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6682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Control </a:t>
            </a:r>
            <a:r>
              <a:rPr lang="en-US" dirty="0">
                <a:solidFill>
                  <a:schemeClr val="accent5"/>
                </a:solidFill>
              </a:rPr>
              <a:t>Measures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 smtClean="0"/>
              <a:t>Oil &amp; Gas work group – forecasting OTB/OTW controls </a:t>
            </a:r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dirty="0" smtClean="0"/>
              <a:t>Continue to coordinate with O&amp;G work group and Emission Inventory Subcommittee on emission forecasts.</a:t>
            </a:r>
          </a:p>
        </p:txBody>
      </p:sp>
    </p:spTree>
    <p:extLst>
      <p:ext uri="{BB962C8B-B14F-4D97-AF65-F5344CB8AC3E}">
        <p14:creationId xmlns:p14="http://schemas.microsoft.com/office/powerpoint/2010/main" val="2370965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Coordination and Glide Path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548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Task 6.3: Develop New Materials</a:t>
            </a:r>
          </a:p>
          <a:p>
            <a:pPr lvl="2"/>
            <a:r>
              <a:rPr lang="en-US" dirty="0"/>
              <a:t>D)  Storyboard – Haze in the West</a:t>
            </a:r>
          </a:p>
          <a:p>
            <a:pPr lvl="3"/>
            <a:r>
              <a:rPr lang="en-US" dirty="0"/>
              <a:t>Team has drafted an outline of the storyboard. Looking to hire a contractor to produce a mock-up that can be presented to the states. Aiming to present on the Fall Periodic Webinar. </a:t>
            </a:r>
          </a:p>
          <a:p>
            <a:pPr lvl="2"/>
            <a:r>
              <a:rPr lang="en-US" dirty="0"/>
              <a:t>E)  Webinar Presentations to States</a:t>
            </a:r>
          </a:p>
          <a:p>
            <a:pPr lvl="3"/>
            <a:r>
              <a:rPr lang="en-US" dirty="0"/>
              <a:t>Next milestone webinar targeting </a:t>
            </a:r>
            <a:r>
              <a:rPr lang="en-US" dirty="0" smtClean="0"/>
              <a:t>late-September to early-October 2019</a:t>
            </a:r>
            <a:endParaRPr lang="en-US" dirty="0"/>
          </a:p>
          <a:p>
            <a:pPr lvl="1"/>
            <a:r>
              <a:rPr lang="en-US" dirty="0"/>
              <a:t>Task 7.1: Review TSS v1 for Priority Needs</a:t>
            </a:r>
          </a:p>
          <a:p>
            <a:pPr lvl="2"/>
            <a:r>
              <a:rPr lang="en-US" dirty="0"/>
              <a:t>Coordinating call with RTOWG to discuss “TSS Priorities” document feedback</a:t>
            </a:r>
          </a:p>
          <a:p>
            <a:pPr lvl="1"/>
            <a:r>
              <a:rPr lang="en-US" dirty="0" smtClean="0"/>
              <a:t>Task 7.2: Coordinate and Review TSS v2 Monitor Data Tool Development</a:t>
            </a:r>
          </a:p>
          <a:p>
            <a:pPr lvl="2"/>
            <a:r>
              <a:rPr lang="en-US" dirty="0" smtClean="0"/>
              <a:t>Monthly presentations on new metrics and tools from CIRA on TSS progress</a:t>
            </a:r>
          </a:p>
          <a:p>
            <a:pPr lvl="1"/>
            <a:r>
              <a:rPr lang="en-US" dirty="0" smtClean="0"/>
              <a:t>Need additional discussions on how to "freeze" the TSS version of the IMPROVE base data and RHR/Impairment metrics for planning period</a:t>
            </a:r>
          </a:p>
          <a:p>
            <a:pPr lvl="1"/>
            <a:r>
              <a:rPr lang="en-US" dirty="0" smtClean="0"/>
              <a:t>Task </a:t>
            </a:r>
            <a:r>
              <a:rPr lang="en-US" dirty="0"/>
              <a:t>8.2: Establish Consultation-Coordination Framework</a:t>
            </a:r>
          </a:p>
          <a:p>
            <a:pPr lvl="2"/>
            <a:r>
              <a:rPr lang="en-US" dirty="0"/>
              <a:t>Joint call by the TDWG and C&amp;GP Sub to review comment on latest draft of the Consultation and Coordination </a:t>
            </a:r>
            <a:r>
              <a:rPr lang="en-US" dirty="0" smtClean="0"/>
              <a:t>Framework</a:t>
            </a:r>
          </a:p>
          <a:p>
            <a:r>
              <a:rPr lang="en-US" dirty="0" err="1" smtClean="0"/>
              <a:t>Workplan</a:t>
            </a:r>
            <a:r>
              <a:rPr lang="en-US" dirty="0" smtClean="0"/>
              <a:t> </a:t>
            </a:r>
            <a:r>
              <a:rPr lang="en-US" dirty="0"/>
              <a:t>Tasks for the Next Two Months</a:t>
            </a:r>
          </a:p>
          <a:p>
            <a:pPr lvl="1"/>
            <a:r>
              <a:rPr lang="en-US" dirty="0"/>
              <a:t>Task 1.2: Analyze monitor data trends</a:t>
            </a:r>
          </a:p>
          <a:p>
            <a:pPr lvl="2"/>
            <a:r>
              <a:rPr lang="en-US" dirty="0"/>
              <a:t>Brandon (Montana) and ARS </a:t>
            </a:r>
            <a:r>
              <a:rPr lang="en-US" dirty="0" smtClean="0"/>
              <a:t>presented the </a:t>
            </a:r>
            <a:r>
              <a:rPr lang="en-US" dirty="0"/>
              <a:t>results of the trend analysis and natural conditions alternative ideas </a:t>
            </a:r>
            <a:r>
              <a:rPr lang="en-US" dirty="0" smtClean="0"/>
              <a:t>project on </a:t>
            </a:r>
            <a:r>
              <a:rPr lang="en-US" dirty="0"/>
              <a:t>August 27 1-2:30 MDT.</a:t>
            </a:r>
          </a:p>
          <a:p>
            <a:pPr lvl="1"/>
            <a:r>
              <a:rPr lang="en-US" dirty="0"/>
              <a:t>Task 6.3: Develop New </a:t>
            </a:r>
            <a:r>
              <a:rPr lang="en-US" dirty="0" smtClean="0"/>
              <a:t>Materials</a:t>
            </a:r>
            <a:endParaRPr lang="en-US" dirty="0"/>
          </a:p>
          <a:p>
            <a:pPr lvl="2"/>
            <a:r>
              <a:rPr lang="en-US" dirty="0"/>
              <a:t>B)  Glossary &amp; C)  FAQs</a:t>
            </a:r>
          </a:p>
          <a:p>
            <a:pPr lvl="3"/>
            <a:r>
              <a:rPr lang="en-US" dirty="0" smtClean="0"/>
              <a:t>Need to finish review of FAQ’s and elevate it to RHPWG for further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8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Tribal Data Work Group</a:t>
            </a:r>
          </a:p>
        </p:txBody>
      </p:sp>
    </p:spTree>
    <p:extLst>
      <p:ext uri="{BB962C8B-B14F-4D97-AF65-F5344CB8AC3E}">
        <p14:creationId xmlns:p14="http://schemas.microsoft.com/office/powerpoint/2010/main" val="2750930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</a:t>
            </a:r>
            <a:r>
              <a:rPr lang="en-US" dirty="0">
                <a:solidFill>
                  <a:schemeClr val="accent6"/>
                </a:solidFill>
              </a:rPr>
              <a:t>Coordination and Glide Path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The subcommittee coordinated with the following entities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TDWG – Finalizing edits to the Consultation-Coordination Framework document</a:t>
            </a:r>
            <a:endParaRPr lang="en-US" dirty="0"/>
          </a:p>
          <a:p>
            <a:pPr lvl="2"/>
            <a:endParaRPr lang="en-US" dirty="0"/>
          </a:p>
          <a:p>
            <a:pPr>
              <a:spcBef>
                <a:spcPts val="4200"/>
              </a:spcBef>
            </a:pPr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RTOWG – Coordination on Natural Conditions Project findings and opportunities to model outcomes for future planning periods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RTOWG – TSS Priorities for Modeling/EI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95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89154E5-EF17-4610-8F1C-26A42AC19E10}"/>
              </a:ext>
            </a:extLst>
          </p:cNvPr>
          <p:cNvSpPr txBox="1">
            <a:spLocks/>
          </p:cNvSpPr>
          <p:nvPr/>
        </p:nvSpPr>
        <p:spPr>
          <a:xfrm>
            <a:off x="838200" y="454775"/>
            <a:ext cx="10515600" cy="128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Workplan Progress by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EI&amp;MP Subcommittee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D19F94-29D8-4830-B484-355C864DC1B6}"/>
              </a:ext>
            </a:extLst>
          </p:cNvPr>
          <p:cNvSpPr txBox="1">
            <a:spLocks/>
          </p:cNvSpPr>
          <p:nvPr/>
        </p:nvSpPr>
        <p:spPr>
          <a:xfrm>
            <a:off x="838199" y="1986992"/>
            <a:ext cx="10777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Send out memo describing Shakeout v2 updates</a:t>
            </a:r>
          </a:p>
          <a:p>
            <a:pPr>
              <a:spcBef>
                <a:spcPts val="4200"/>
              </a:spcBef>
            </a:pPr>
            <a:r>
              <a:rPr lang="en-US" dirty="0" err="1" smtClean="0"/>
              <a:t>Workplan</a:t>
            </a:r>
            <a:r>
              <a:rPr lang="en-US" dirty="0" smtClean="0"/>
              <a:t> </a:t>
            </a:r>
            <a:r>
              <a:rPr lang="en-US" dirty="0"/>
              <a:t>Tasks for the Next Two Months</a:t>
            </a:r>
          </a:p>
          <a:p>
            <a:pPr lvl="1"/>
            <a:r>
              <a:rPr lang="en-US" dirty="0" smtClean="0"/>
              <a:t>Procedural </a:t>
            </a:r>
            <a:r>
              <a:rPr lang="en-US" dirty="0"/>
              <a:t>guidance for preparing OTB/OTW emissions updates</a:t>
            </a:r>
          </a:p>
          <a:p>
            <a:pPr lvl="1"/>
            <a:r>
              <a:rPr lang="en-US" dirty="0"/>
              <a:t>OTB/OTW emissions to be submitted by states in August</a:t>
            </a:r>
          </a:p>
        </p:txBody>
      </p:sp>
    </p:spTree>
    <p:extLst>
      <p:ext uri="{BB962C8B-B14F-4D97-AF65-F5344CB8AC3E}">
        <p14:creationId xmlns:p14="http://schemas.microsoft.com/office/powerpoint/2010/main" val="3749701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 smtClean="0"/>
              <a:t>O&amp;G </a:t>
            </a:r>
            <a:r>
              <a:rPr lang="en-US" dirty="0"/>
              <a:t>v2 emissions will come from contractor based on state comments</a:t>
            </a:r>
          </a:p>
          <a:p>
            <a:pPr>
              <a:spcBef>
                <a:spcPts val="4200"/>
              </a:spcBef>
            </a:pPr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v2 shakeout, representative baseline, and OTB modeling scenarios require coordination as needed with O&amp;G WG, contractor, Fire &amp; Smoke WG,</a:t>
            </a:r>
          </a:p>
          <a:p>
            <a:pPr lvl="1"/>
            <a:r>
              <a:rPr lang="en-US" dirty="0"/>
              <a:t>Coordinate with C&amp;GP subcommittee to provide guidance to states on what is needed from them for the different modeling scenarios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DDC092C-1BF7-4DDC-8FB5-F202908BA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775"/>
            <a:ext cx="10515600" cy="128016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/>
              <a:t>Workplan Coordination Activities by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EI&amp;MP Subcommittee</a:t>
            </a:r>
          </a:p>
        </p:txBody>
      </p:sp>
    </p:spTree>
    <p:extLst>
      <p:ext uri="{BB962C8B-B14F-4D97-AF65-F5344CB8AC3E}">
        <p14:creationId xmlns:p14="http://schemas.microsoft.com/office/powerpoint/2010/main" val="1906072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End of Workplan Progress Update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150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Tribal Data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Workplan Progress over the Last Month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TDWG &amp; EN3 review &amp; comments on CC Framework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EN3 finalized, distributed Emissions Inventories Evaluation (Tribal Oil &amp; Gas)</a:t>
            </a:r>
          </a:p>
          <a:p>
            <a:r>
              <a:rPr lang="en-US" dirty="0"/>
              <a:t>Workplan Tasks for the Next Two Months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EN3 review &amp; comments on CC Framework; feedback to RHPWG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Complete finalization by consensus of EI Evaluation (Tribal Oil &amp; Gas)</a:t>
            </a:r>
          </a:p>
          <a:p>
            <a:pPr lvl="1"/>
            <a:r>
              <a:rPr lang="en-US" dirty="0"/>
              <a:t>Plan 2nd webinar</a:t>
            </a:r>
          </a:p>
          <a:p>
            <a:pPr lvl="1"/>
            <a:r>
              <a:rPr lang="en-US" dirty="0"/>
              <a:t>Send TDWG participation letter – via WRAP staff/WRAP web service</a:t>
            </a:r>
          </a:p>
          <a:p>
            <a:pPr lvl="1"/>
            <a:r>
              <a:rPr lang="en-US" dirty="0"/>
              <a:t>Create “active tribes” section of tribal contacts list based on participation letter responses</a:t>
            </a:r>
          </a:p>
        </p:txBody>
      </p:sp>
    </p:spTree>
    <p:extLst>
      <p:ext uri="{BB962C8B-B14F-4D97-AF65-F5344CB8AC3E}">
        <p14:creationId xmlns:p14="http://schemas.microsoft.com/office/powerpoint/2010/main" val="1171748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Tribal Data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Review of CC Framework with C&amp;G SC</a:t>
            </a:r>
          </a:p>
          <a:p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Submit EN3’s final comments to RHPWG/Ramboll either direct or via TDWG</a:t>
            </a:r>
          </a:p>
          <a:p>
            <a:pPr lvl="1"/>
            <a:r>
              <a:rPr lang="en-US" dirty="0"/>
              <a:t>Tribal contacts list – format &amp; arrange for state planning use via RHPWG</a:t>
            </a:r>
          </a:p>
          <a:p>
            <a:pPr lvl="1"/>
            <a:r>
              <a:rPr lang="en-US" dirty="0"/>
              <a:t>Distribute EN3’s EI Evaluation to OGWG</a:t>
            </a:r>
          </a:p>
          <a:p>
            <a:pPr lvl="1"/>
            <a:r>
              <a:rPr lang="en-US" dirty="0"/>
              <a:t>OGWG – webinar possibility? </a:t>
            </a:r>
          </a:p>
        </p:txBody>
      </p:sp>
    </p:spTree>
    <p:extLst>
      <p:ext uri="{BB962C8B-B14F-4D97-AF65-F5344CB8AC3E}">
        <p14:creationId xmlns:p14="http://schemas.microsoft.com/office/powerpoint/2010/main" val="147326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and Smoke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7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</a:t>
            </a:r>
            <a:r>
              <a:rPr lang="en-US"/>
              <a:t>by Fire and Smoke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Distributed SMP survey to state and tribal contacts</a:t>
            </a:r>
          </a:p>
          <a:p>
            <a:pPr lvl="1"/>
            <a:r>
              <a:rPr lang="en-US" dirty="0"/>
              <a:t>New, small contract with OAQPS to help with 2017 Fire NEI</a:t>
            </a:r>
          </a:p>
          <a:p>
            <a:pPr lvl="2"/>
            <a:r>
              <a:rPr lang="en-US" dirty="0"/>
              <a:t>Distributed 2017 NEI fire activity survey to WRAP members</a:t>
            </a:r>
          </a:p>
          <a:p>
            <a:pPr lvl="2"/>
            <a:r>
              <a:rPr lang="en-US" dirty="0"/>
              <a:t>Reaching out to additional members individually</a:t>
            </a:r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/>
              <a:t>Collect, collate, and submit to OAQPS fire activity data for 2017 NEI</a:t>
            </a:r>
          </a:p>
          <a:p>
            <a:pPr lvl="1"/>
            <a:r>
              <a:rPr lang="en-US" dirty="0"/>
              <a:t>Collect and collate data for SMP survey</a:t>
            </a:r>
          </a:p>
          <a:p>
            <a:pPr lvl="1"/>
            <a:r>
              <a:rPr lang="en-US" dirty="0"/>
              <a:t>Add SMP survey data to WRAP map</a:t>
            </a:r>
          </a:p>
          <a:p>
            <a:pPr lvl="1"/>
            <a:r>
              <a:rPr lang="en-US" dirty="0"/>
              <a:t>Work on Future Fire Scenarios EI for sensitivity runs</a:t>
            </a:r>
          </a:p>
        </p:txBody>
      </p:sp>
    </p:spTree>
    <p:extLst>
      <p:ext uri="{BB962C8B-B14F-4D97-AF65-F5344CB8AC3E}">
        <p14:creationId xmlns:p14="http://schemas.microsoft.com/office/powerpoint/2010/main" val="181287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</a:t>
            </a:r>
            <a:r>
              <a:rPr lang="en-US"/>
              <a:t>by Fire and Smoke </a:t>
            </a:r>
            <a:r>
              <a:rPr lang="en-US" dirty="0"/>
              <a:t>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/>
              <a:t>No workgroup calls since last TSC meeting</a:t>
            </a:r>
            <a:endParaRPr lang="en-US" dirty="0"/>
          </a:p>
          <a:p>
            <a:r>
              <a:rPr lang="en-US" dirty="0"/>
              <a:t>Workplan Coordination Needed over the Next </a:t>
            </a:r>
            <a:r>
              <a:rPr lang="en-US"/>
              <a:t>Two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and Gas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Oil and Gas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1" y="1193533"/>
            <a:ext cx="11232061" cy="56644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OGWG and Project Management Team (PMT) review and feedback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Baseline Inventory – </a:t>
            </a:r>
            <a:r>
              <a:rPr lang="en-US" dirty="0" smtClean="0">
                <a:solidFill>
                  <a:schemeClr val="accent1"/>
                </a:solidFill>
              </a:rPr>
              <a:t>Complete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Deliverables on WRAP </a:t>
            </a:r>
            <a:r>
              <a:rPr lang="en-US" dirty="0">
                <a:solidFill>
                  <a:schemeClr val="accent1"/>
                </a:solidFill>
              </a:rPr>
              <a:t>OGWG </a:t>
            </a:r>
            <a:r>
              <a:rPr lang="en-US" dirty="0" smtClean="0">
                <a:solidFill>
                  <a:schemeClr val="accent1"/>
                </a:solidFill>
              </a:rPr>
              <a:t>website</a:t>
            </a:r>
          </a:p>
          <a:p>
            <a:pPr lvl="3"/>
            <a:r>
              <a:rPr lang="en-US" dirty="0" smtClean="0">
                <a:solidFill>
                  <a:schemeClr val="accent1"/>
                </a:solidFill>
              </a:rPr>
              <a:t>Baseline Inventory: technical memo, spreadsheet, gas profiles</a:t>
            </a:r>
          </a:p>
          <a:p>
            <a:pPr lvl="3"/>
            <a:r>
              <a:rPr lang="en-US" dirty="0" smtClean="0">
                <a:solidFill>
                  <a:schemeClr val="accent1"/>
                </a:solidFill>
              </a:rPr>
              <a:t>Survey:   Data Collection Synthesis Memo, Complete Survey, Fleet turnover &amp; controls-focused survey</a:t>
            </a:r>
          </a:p>
          <a:p>
            <a:pPr lvl="3"/>
            <a:r>
              <a:rPr lang="en-US" dirty="0" smtClean="0">
                <a:solidFill>
                  <a:schemeClr val="accent1"/>
                </a:solidFill>
              </a:rPr>
              <a:t>Base Case:  2014 base case v1 emissions inventory spreadsheet, 2014 oil and gas activity spreadsheet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SMOKE-inputs developed for WRAP Modeling </a:t>
            </a:r>
            <a:r>
              <a:rPr lang="en-US" u="sng" dirty="0" smtClean="0">
                <a:solidFill>
                  <a:schemeClr val="accent1"/>
                </a:solidFill>
              </a:rPr>
              <a:t>and</a:t>
            </a:r>
            <a:r>
              <a:rPr lang="en-US" dirty="0" smtClean="0">
                <a:solidFill>
                  <a:schemeClr val="accent1"/>
                </a:solidFill>
              </a:rPr>
              <a:t> 2016 Emissions Platform Collaborative 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Forecast Scenarios – </a:t>
            </a:r>
            <a:r>
              <a:rPr lang="en-US" dirty="0" smtClean="0">
                <a:solidFill>
                  <a:schemeClr val="accent1"/>
                </a:solidFill>
              </a:rPr>
              <a:t>Underway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Task </a:t>
            </a:r>
            <a:r>
              <a:rPr lang="en-US" dirty="0">
                <a:solidFill>
                  <a:schemeClr val="accent1"/>
                </a:solidFill>
              </a:rPr>
              <a:t>2:  Forecast 2028 Inventory (</a:t>
            </a:r>
            <a:r>
              <a:rPr lang="en-US" dirty="0" smtClean="0">
                <a:solidFill>
                  <a:schemeClr val="accent1"/>
                </a:solidFill>
              </a:rPr>
              <a:t>OTB &amp; OTW </a:t>
            </a:r>
            <a:r>
              <a:rPr lang="en-US" dirty="0">
                <a:solidFill>
                  <a:schemeClr val="accent1"/>
                </a:solidFill>
              </a:rPr>
              <a:t>controls) – </a:t>
            </a:r>
            <a:r>
              <a:rPr lang="en-US" dirty="0" smtClean="0">
                <a:solidFill>
                  <a:schemeClr val="accent1"/>
                </a:solidFill>
              </a:rPr>
              <a:t>September / October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“Continuation of Historical Trends” Scenario including controls analysis (September)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“Reduced Legacy Well Activity” and “Increased Horizontal Well Activity” Scenarios (October)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Task 3:  Forecast 2028 Inventory (Additional Reasonable controls) – </a:t>
            </a:r>
            <a:r>
              <a:rPr lang="en-US" dirty="0" smtClean="0">
                <a:solidFill>
                  <a:schemeClr val="accent1"/>
                </a:solidFill>
              </a:rPr>
              <a:t>End of 2019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>
                <a:solidFill>
                  <a:schemeClr val="accent1"/>
                </a:solidFill>
              </a:rPr>
              <a:t>Single forecast scenario and integrate OGWG survey </a:t>
            </a:r>
            <a:r>
              <a:rPr lang="en-US" dirty="0" smtClean="0">
                <a:solidFill>
                  <a:schemeClr val="accent1"/>
                </a:solidFill>
              </a:rPr>
              <a:t>data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Task 4:  Agency Program Review Task – End of 2019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079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1417</Words>
  <Application>Microsoft Office PowerPoint</Application>
  <PresentationFormat>Widescreen</PresentationFormat>
  <Paragraphs>161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Monthly Update on 2018-2019 WRAP Workplan August 28th, 2019 TSC and Work Group Co-Chairs Call</vt:lpstr>
      <vt:lpstr>Tribal Data Work Group</vt:lpstr>
      <vt:lpstr>Workplan Progress by Tribal Data Work Group</vt:lpstr>
      <vt:lpstr>Workplan Coordination Activities by Tribal Data Work Group</vt:lpstr>
      <vt:lpstr>Fire and Smoke Work Group</vt:lpstr>
      <vt:lpstr>Workplan Progress by Fire and Smoke Work Group</vt:lpstr>
      <vt:lpstr>Workplan Coordination Activities by Fire and Smoke Work Group</vt:lpstr>
      <vt:lpstr>Oil and Gas Work Group</vt:lpstr>
      <vt:lpstr>Workplan Progress by Oil and Gas Work Group</vt:lpstr>
      <vt:lpstr>Workplan Coordination Activities by OGWG</vt:lpstr>
      <vt:lpstr>Regional Technical Operations Work Group</vt:lpstr>
      <vt:lpstr>Workplan Progress by RTOWG</vt:lpstr>
      <vt:lpstr>Workplan Progress by RTOWG</vt:lpstr>
      <vt:lpstr>Workplan Coordination Activities by RTOWG</vt:lpstr>
      <vt:lpstr>Regional Haze Planning Work Group</vt:lpstr>
      <vt:lpstr>PowerPoint Presentation</vt:lpstr>
      <vt:lpstr>Workplan Progress by Control Measures Subcommittee</vt:lpstr>
      <vt:lpstr>Workplan Coordination Activities by Control Measures Subcommittee</vt:lpstr>
      <vt:lpstr>Workplan Progress by  Coordination and Glide Path Subcommittee</vt:lpstr>
      <vt:lpstr>Workplan Coordination Activities by Coordination and Glide Path Subcommittee</vt:lpstr>
      <vt:lpstr>PowerPoint Presentation</vt:lpstr>
      <vt:lpstr>Workplan Coordination Activities by EI&amp;MP Subcommittee</vt:lpstr>
      <vt:lpstr>PowerPoint Presentation</vt:lpstr>
    </vt:vector>
  </TitlesOfParts>
  <Company>ADEQ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 May 29th, 2019 TSC and Work Group Co-Chairs Call</dc:title>
  <dc:creator>Ryan C. Templeton</dc:creator>
  <cp:lastModifiedBy>Ryan C. Templeton</cp:lastModifiedBy>
  <cp:revision>14</cp:revision>
  <dcterms:created xsi:type="dcterms:W3CDTF">2019-05-28T14:18:48Z</dcterms:created>
  <dcterms:modified xsi:type="dcterms:W3CDTF">2019-08-27T19:27:59Z</dcterms:modified>
</cp:coreProperties>
</file>